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media/image2.jpg" ContentType="image/jpeg"/>
  <Override PartName="/ppt/media/image3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09" r:id="rId3"/>
    <p:sldId id="310" r:id="rId4"/>
    <p:sldId id="263" r:id="rId5"/>
    <p:sldId id="267" r:id="rId6"/>
    <p:sldId id="298" r:id="rId7"/>
    <p:sldId id="269" r:id="rId8"/>
    <p:sldId id="273" r:id="rId9"/>
    <p:sldId id="299" r:id="rId10"/>
    <p:sldId id="276" r:id="rId11"/>
    <p:sldId id="280" r:id="rId12"/>
    <p:sldId id="281" r:id="rId13"/>
    <p:sldId id="282" r:id="rId14"/>
    <p:sldId id="283" r:id="rId15"/>
    <p:sldId id="284" r:id="rId16"/>
    <p:sldId id="285" r:id="rId17"/>
    <p:sldId id="300" r:id="rId18"/>
    <p:sldId id="301" r:id="rId19"/>
    <p:sldId id="302" r:id="rId20"/>
    <p:sldId id="303" r:id="rId21"/>
    <p:sldId id="304" r:id="rId22"/>
    <p:sldId id="308" r:id="rId23"/>
    <p:sldId id="305" r:id="rId24"/>
    <p:sldId id="306" r:id="rId25"/>
    <p:sldId id="312" r:id="rId26"/>
    <p:sldId id="313" r:id="rId27"/>
  </p:sldIdLst>
  <p:sldSz cx="15125700" cy="10693400"/>
  <p:notesSz cx="151257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68"/>
    <a:srgbClr val="60528B"/>
    <a:srgbClr val="393950"/>
    <a:srgbClr val="1B94A9"/>
    <a:srgbClr val="318BA9"/>
    <a:srgbClr val="1982A9"/>
    <a:srgbClr val="FFFFFF"/>
    <a:srgbClr val="409FB4"/>
    <a:srgbClr val="004C8B"/>
    <a:srgbClr val="D49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1" autoAdjust="0"/>
    <p:restoredTop sz="94719"/>
  </p:normalViewPr>
  <p:slideViewPr>
    <p:cSldViewPr snapToGrid="0">
      <p:cViewPr>
        <p:scale>
          <a:sx n="60" d="100"/>
          <a:sy n="60" d="100"/>
        </p:scale>
        <p:origin x="472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55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554788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8567738" y="0"/>
            <a:ext cx="6554787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73564-F9F0-4A00-A81E-9EF591A1AB40}" type="datetimeFigureOut">
              <a:rPr lang="en-NZ" smtClean="0"/>
              <a:t>8/07/16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010150" y="1336675"/>
            <a:ext cx="51054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512888" y="5146675"/>
            <a:ext cx="1209992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6825"/>
            <a:ext cx="6554788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8567738" y="10156825"/>
            <a:ext cx="6554787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47912-128E-4276-B22D-D7C89898D154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3374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7/8/16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6D6E71"/>
                </a:solidFill>
                <a:latin typeface="GothamBook"/>
                <a:cs typeface="GothamBook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‹#›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Gotham-Bold"/>
                <a:cs typeface="Gotham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7/8/16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6D6E71"/>
                </a:solidFill>
                <a:latin typeface="GothamBook"/>
                <a:cs typeface="GothamBook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‹#›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Gotham-Bold"/>
                <a:cs typeface="Gotham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7/8/16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6D6E71"/>
                </a:solidFill>
                <a:latin typeface="GothamBook"/>
                <a:cs typeface="GothamBook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‹#›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Gotham-Bold"/>
                <a:cs typeface="Gotham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7/8/16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6D6E71"/>
                </a:solidFill>
                <a:latin typeface="GothamBook"/>
                <a:cs typeface="GothamBook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‹#›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7/8/16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6D6E71"/>
                </a:solidFill>
                <a:latin typeface="GothamBook"/>
                <a:cs typeface="GothamBook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‹#›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215" y="575189"/>
            <a:ext cx="9851785" cy="1101096"/>
          </a:xfrm>
          <a:prstGeom prst="rect">
            <a:avLst/>
          </a:prstGeom>
        </p:spPr>
        <p:txBody>
          <a:bodyPr anchor="b"/>
          <a:lstStyle>
            <a:lvl1pPr algn="l" defTabSz="712912" rtl="0" eaLnBrk="1" latinLnBrk="0" hangingPunct="1">
              <a:lnSpc>
                <a:spcPts val="3430"/>
              </a:lnSpc>
              <a:spcBef>
                <a:spcPct val="0"/>
              </a:spcBef>
              <a:buNone/>
              <a:defRPr lang="en-US" sz="3430" b="1" i="0" kern="12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403000000020004" pitchFamily="2" charset="0"/>
                <a:ea typeface="Helvetica Neue" panose="02000403000000020004" pitchFamily="2" charset="0"/>
                <a:cs typeface="Helvetica Neue" panose="02000403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214" y="2911913"/>
            <a:ext cx="14001115" cy="6313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51">
                <a:latin typeface="Helvetica Neue" panose="02000403000000020004" pitchFamily="2" charset="0"/>
                <a:ea typeface="Helvetica Neue" panose="02000403000000020004" pitchFamily="2" charset="0"/>
              </a:defRPr>
            </a:lvl1pPr>
            <a:lvl2pPr marL="834207" indent="-269818">
              <a:defRPr sz="2183">
                <a:latin typeface="Helvetica Neue" panose="02000403000000020004" pitchFamily="2" charset="0"/>
                <a:ea typeface="Helvetica Neue" panose="02000403000000020004" pitchFamily="2" charset="0"/>
              </a:defRPr>
            </a:lvl2pPr>
            <a:lvl3pPr>
              <a:defRPr sz="2651">
                <a:latin typeface="Helvetica Neue" panose="02000403000000020004" pitchFamily="2" charset="0"/>
                <a:ea typeface="Helvetica Neue" panose="02000403000000020004" pitchFamily="2" charset="0"/>
              </a:defRPr>
            </a:lvl3pPr>
            <a:lvl4pPr>
              <a:defRPr sz="1871"/>
            </a:lvl4pPr>
            <a:lvl5pPr>
              <a:defRPr sz="1871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67214" y="10104514"/>
            <a:ext cx="2190495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567214" y="1757971"/>
            <a:ext cx="13843886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12184592" y="250498"/>
            <a:ext cx="2226508" cy="14257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715">
                <a:latin typeface="Helvetica Neue" panose="02000403000000020004" pitchFamily="2" charset="0"/>
                <a:ea typeface="Helvetica Neue" panose="02000403000000020004" pitchFamily="2" charset="0"/>
              </a:defRPr>
            </a:lvl1pPr>
          </a:lstStyle>
          <a:p>
            <a:r>
              <a:rPr lang="en-NZ" dirty="0"/>
              <a:t>YOUR LOGO HERE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67215" y="10260999"/>
            <a:ext cx="7076563" cy="2603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712912">
              <a:defRPr/>
            </a:pPr>
            <a:r>
              <a:rPr lang="en-NZ" sz="1092" dirty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CHRISTCHURCH </a:t>
            </a:r>
            <a:r>
              <a:rPr lang="en-NZ" sz="1092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STORY</a:t>
            </a:r>
            <a:endParaRPr lang="en-NZ" sz="1092" dirty="0">
              <a:solidFill>
                <a:prstClr val="black">
                  <a:lumMod val="85000"/>
                  <a:lumOff val="15000"/>
                </a:prstClr>
              </a:solidFill>
              <a:latin typeface="Helvetica Neue" panose="02000403000000020004" pitchFamily="2" charset="0"/>
              <a:ea typeface="Helvetica Neue" panose="02000403000000020004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681375" y="10303624"/>
            <a:ext cx="886954" cy="2603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 defTabSz="712912">
              <a:defRPr/>
            </a:pPr>
            <a:r>
              <a:rPr lang="en-NZ" sz="1092" dirty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Page </a:t>
            </a:r>
            <a:fld id="{961C1B19-E409-434C-B550-6C8E2993FD13}" type="slidenum">
              <a:rPr lang="en-NZ" sz="1092" smtClean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pPr algn="r" defTabSz="712912">
                <a:defRPr/>
              </a:pPr>
              <a:t>‹#›</a:t>
            </a:fld>
            <a:endParaRPr lang="en-NZ" sz="1092" dirty="0">
              <a:solidFill>
                <a:prstClr val="white">
                  <a:lumMod val="65000"/>
                </a:prstClr>
              </a:solidFill>
              <a:latin typeface="Helvetica Neue" panose="02000403000000020004" pitchFamily="2" charset="0"/>
              <a:ea typeface="Helvetica Neue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7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215" y="575189"/>
            <a:ext cx="9851785" cy="1101096"/>
          </a:xfrm>
          <a:prstGeom prst="rect">
            <a:avLst/>
          </a:prstGeom>
        </p:spPr>
        <p:txBody>
          <a:bodyPr anchor="b"/>
          <a:lstStyle>
            <a:lvl1pPr algn="l" defTabSz="712912" rtl="0" eaLnBrk="1" latinLnBrk="0" hangingPunct="1">
              <a:lnSpc>
                <a:spcPts val="3430"/>
              </a:lnSpc>
              <a:spcBef>
                <a:spcPct val="0"/>
              </a:spcBef>
              <a:buNone/>
              <a:defRPr lang="en-US" sz="3430" b="1" i="0" kern="12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403000000020004" pitchFamily="2" charset="0"/>
                <a:ea typeface="Helvetica Neue" panose="02000403000000020004" pitchFamily="2" charset="0"/>
                <a:cs typeface="Helvetica Neue" panose="02000403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214" y="2911913"/>
            <a:ext cx="14001115" cy="6313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51">
                <a:latin typeface="Helvetica Neue" panose="02000403000000020004" pitchFamily="2" charset="0"/>
                <a:ea typeface="Helvetica Neue" panose="02000403000000020004" pitchFamily="2" charset="0"/>
              </a:defRPr>
            </a:lvl1pPr>
            <a:lvl2pPr marL="834207" indent="-269818">
              <a:defRPr sz="2183">
                <a:latin typeface="Helvetica Neue" panose="02000403000000020004" pitchFamily="2" charset="0"/>
                <a:ea typeface="Helvetica Neue" panose="02000403000000020004" pitchFamily="2" charset="0"/>
              </a:defRPr>
            </a:lvl2pPr>
            <a:lvl3pPr>
              <a:defRPr sz="2651">
                <a:latin typeface="Helvetica Neue" panose="02000403000000020004" pitchFamily="2" charset="0"/>
                <a:ea typeface="Helvetica Neue" panose="02000403000000020004" pitchFamily="2" charset="0"/>
              </a:defRPr>
            </a:lvl3pPr>
            <a:lvl4pPr>
              <a:defRPr sz="1871"/>
            </a:lvl4pPr>
            <a:lvl5pPr>
              <a:defRPr sz="1871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67214" y="10104514"/>
            <a:ext cx="2190495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714600" y="1755495"/>
            <a:ext cx="13696500" cy="2476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12184592" y="250498"/>
            <a:ext cx="2226508" cy="14257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715">
                <a:latin typeface="Helvetica Neue" panose="02000403000000020004" pitchFamily="2" charset="0"/>
                <a:ea typeface="Helvetica Neue" panose="02000403000000020004" pitchFamily="2" charset="0"/>
              </a:defRPr>
            </a:lvl1pPr>
          </a:lstStyle>
          <a:p>
            <a:r>
              <a:rPr lang="en-NZ" dirty="0"/>
              <a:t>YOUR LOGO HERE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67215" y="10260999"/>
            <a:ext cx="7076563" cy="2603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712912">
              <a:defRPr/>
            </a:pPr>
            <a:r>
              <a:rPr lang="en-NZ" sz="1092" dirty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CHRISTCHURCH </a:t>
            </a:r>
            <a:r>
              <a:rPr lang="en-NZ" sz="1092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STORY</a:t>
            </a:r>
            <a:endParaRPr lang="en-NZ" sz="1092" dirty="0">
              <a:solidFill>
                <a:prstClr val="black">
                  <a:lumMod val="85000"/>
                  <a:lumOff val="15000"/>
                </a:prstClr>
              </a:solidFill>
              <a:latin typeface="Helvetica Neue" panose="02000403000000020004" pitchFamily="2" charset="0"/>
              <a:ea typeface="Helvetica Neue" panose="02000403000000020004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681375" y="10303624"/>
            <a:ext cx="886954" cy="2603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 defTabSz="712912">
              <a:defRPr/>
            </a:pPr>
            <a:r>
              <a:rPr lang="en-NZ" sz="1092" dirty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Page </a:t>
            </a:r>
            <a:fld id="{961C1B19-E409-434C-B550-6C8E2993FD13}" type="slidenum">
              <a:rPr lang="en-NZ" sz="1092" smtClean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pPr algn="r" defTabSz="712912">
                <a:defRPr/>
              </a:pPr>
              <a:t>‹#›</a:t>
            </a:fld>
            <a:endParaRPr lang="en-NZ" sz="1092" dirty="0">
              <a:solidFill>
                <a:prstClr val="white">
                  <a:lumMod val="65000"/>
                </a:prstClr>
              </a:solidFill>
              <a:latin typeface="Helvetica Neue" panose="02000403000000020004" pitchFamily="2" charset="0"/>
              <a:ea typeface="Helvetica Neue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82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215" y="575189"/>
            <a:ext cx="9851785" cy="1101096"/>
          </a:xfrm>
          <a:prstGeom prst="rect">
            <a:avLst/>
          </a:prstGeom>
        </p:spPr>
        <p:txBody>
          <a:bodyPr anchor="b"/>
          <a:lstStyle>
            <a:lvl1pPr algn="l" defTabSz="712912" rtl="0" eaLnBrk="1" latinLnBrk="0" hangingPunct="1">
              <a:lnSpc>
                <a:spcPts val="3430"/>
              </a:lnSpc>
              <a:spcBef>
                <a:spcPct val="0"/>
              </a:spcBef>
              <a:buNone/>
              <a:defRPr lang="en-US" sz="3430" b="1" i="0" kern="12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403000000020004" pitchFamily="2" charset="0"/>
                <a:ea typeface="Helvetica Neue" panose="02000403000000020004" pitchFamily="2" charset="0"/>
                <a:cs typeface="Helvetica Neue" panose="02000403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214" y="2911913"/>
            <a:ext cx="14001115" cy="6313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51">
                <a:latin typeface="Helvetica Neue" panose="02000403000000020004" pitchFamily="2" charset="0"/>
                <a:ea typeface="Helvetica Neue" panose="02000403000000020004" pitchFamily="2" charset="0"/>
              </a:defRPr>
            </a:lvl1pPr>
            <a:lvl2pPr marL="834207" indent="-269818">
              <a:defRPr sz="2183">
                <a:latin typeface="Helvetica Neue" panose="02000403000000020004" pitchFamily="2" charset="0"/>
                <a:ea typeface="Helvetica Neue" panose="02000403000000020004" pitchFamily="2" charset="0"/>
              </a:defRPr>
            </a:lvl2pPr>
            <a:lvl3pPr>
              <a:defRPr sz="2651">
                <a:latin typeface="Helvetica Neue" panose="02000403000000020004" pitchFamily="2" charset="0"/>
                <a:ea typeface="Helvetica Neue" panose="02000403000000020004" pitchFamily="2" charset="0"/>
              </a:defRPr>
            </a:lvl3pPr>
            <a:lvl4pPr>
              <a:defRPr sz="1871"/>
            </a:lvl4pPr>
            <a:lvl5pPr>
              <a:defRPr sz="1871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67214" y="10104514"/>
            <a:ext cx="2190495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714600" y="1755495"/>
            <a:ext cx="13696500" cy="2476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12184592" y="250498"/>
            <a:ext cx="2226508" cy="14257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715">
                <a:latin typeface="Helvetica Neue" panose="02000403000000020004" pitchFamily="2" charset="0"/>
                <a:ea typeface="Helvetica Neue" panose="02000403000000020004" pitchFamily="2" charset="0"/>
              </a:defRPr>
            </a:lvl1pPr>
          </a:lstStyle>
          <a:p>
            <a:r>
              <a:rPr lang="en-NZ" dirty="0"/>
              <a:t>YOUR LOGO HERE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67215" y="10260999"/>
            <a:ext cx="7076563" cy="2603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712912">
              <a:defRPr/>
            </a:pPr>
            <a:r>
              <a:rPr lang="en-NZ" sz="1092" dirty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CHRISTCHURCH </a:t>
            </a:r>
            <a:r>
              <a:rPr lang="en-NZ" sz="1092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STORY</a:t>
            </a:r>
            <a:endParaRPr lang="en-NZ" sz="1092" dirty="0">
              <a:solidFill>
                <a:prstClr val="black">
                  <a:lumMod val="85000"/>
                  <a:lumOff val="15000"/>
                </a:prstClr>
              </a:solidFill>
              <a:latin typeface="Helvetica Neue" panose="02000403000000020004" pitchFamily="2" charset="0"/>
              <a:ea typeface="Helvetica Neue" panose="02000403000000020004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3681375" y="10303624"/>
            <a:ext cx="886954" cy="2603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 defTabSz="712912">
              <a:defRPr/>
            </a:pPr>
            <a:r>
              <a:rPr lang="en-NZ" sz="1092" dirty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t>Page </a:t>
            </a:r>
            <a:fld id="{961C1B19-E409-434C-B550-6C8E2993FD13}" type="slidenum">
              <a:rPr lang="en-NZ" sz="1092" smtClean="0">
                <a:solidFill>
                  <a:prstClr val="black">
                    <a:lumMod val="85000"/>
                    <a:lumOff val="15000"/>
                  </a:prstClr>
                </a:solidFill>
                <a:latin typeface="Helvetica Neue" panose="02000403000000020004" pitchFamily="2" charset="0"/>
                <a:ea typeface="Helvetica Neue" panose="02000403000000020004" pitchFamily="2" charset="0"/>
              </a:rPr>
              <a:pPr algn="r" defTabSz="712912">
                <a:defRPr/>
              </a:pPr>
              <a:t>‹#›</a:t>
            </a:fld>
            <a:endParaRPr lang="en-NZ" sz="1092" dirty="0">
              <a:solidFill>
                <a:prstClr val="white">
                  <a:lumMod val="65000"/>
                </a:prstClr>
              </a:solidFill>
              <a:latin typeface="Helvetica Neue" panose="02000403000000020004" pitchFamily="2" charset="0"/>
              <a:ea typeface="Helvetica Neue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62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18920" y="1267899"/>
            <a:ext cx="9887859" cy="1104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Gotham-Bold"/>
                <a:cs typeface="Gotham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2299" y="2558121"/>
            <a:ext cx="13621100" cy="7459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142738" y="9944862"/>
            <a:ext cx="484022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7/8/16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937298" y="10409457"/>
            <a:ext cx="827405" cy="101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0" i="0">
                <a:solidFill>
                  <a:srgbClr val="6D6E71"/>
                </a:solidFill>
                <a:latin typeface="GothamBook"/>
                <a:cs typeface="GothamBook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‹#›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9" y="360007"/>
            <a:ext cx="14759985" cy="995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6137998"/>
            <a:ext cx="10233025" cy="2585720"/>
          </a:xfrm>
          <a:custGeom>
            <a:avLst/>
            <a:gdLst/>
            <a:ahLst/>
            <a:cxnLst/>
            <a:rect l="l" t="t" r="r" b="b"/>
            <a:pathLst>
              <a:path w="10233025" h="2585720">
                <a:moveTo>
                  <a:pt x="0" y="0"/>
                </a:moveTo>
                <a:lnTo>
                  <a:pt x="0" y="2585211"/>
                </a:lnTo>
                <a:lnTo>
                  <a:pt x="10232999" y="2585211"/>
                </a:lnTo>
                <a:lnTo>
                  <a:pt x="10232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6700">
              <a:alpha val="80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1122930" y="6746646"/>
            <a:ext cx="6592320" cy="13593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300"/>
              </a:lnSpc>
              <a:tabLst>
                <a:tab pos="704215" algn="l"/>
                <a:tab pos="3121660" algn="l"/>
              </a:tabLst>
            </a:pPr>
            <a:r>
              <a:rPr sz="5400" b="1" spc="2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</a:t>
            </a:r>
            <a:r>
              <a:rPr lang="en-NZ" sz="5400" b="1" spc="2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5400" b="1" spc="2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STORY</a:t>
            </a:r>
            <a:r>
              <a:rPr lang="en-NZ" sz="5400" b="1" spc="2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5400" b="1" spc="20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</a:t>
            </a:r>
            <a:r>
              <a:rPr lang="en-US" sz="5400" b="1" spc="20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5400" b="1" spc="20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CHRISTCHURCH</a:t>
            </a:r>
            <a:endParaRPr sz="5400" spc="2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20013"/>
            <a:ext cx="14759990" cy="95228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946391" y="360006"/>
            <a:ext cx="5796280" cy="9660293"/>
          </a:xfrm>
          <a:custGeom>
            <a:avLst/>
            <a:gdLst/>
            <a:ahLst/>
            <a:cxnLst/>
            <a:rect l="l" t="t" r="r" b="b"/>
            <a:pathLst>
              <a:path w="5796280" h="9198610">
                <a:moveTo>
                  <a:pt x="0" y="9198000"/>
                </a:moveTo>
                <a:lnTo>
                  <a:pt x="5796000" y="9198000"/>
                </a:lnTo>
                <a:lnTo>
                  <a:pt x="5796000" y="0"/>
                </a:lnTo>
                <a:lnTo>
                  <a:pt x="0" y="0"/>
                </a:lnTo>
                <a:lnTo>
                  <a:pt x="0" y="9198000"/>
                </a:lnTo>
                <a:close/>
              </a:path>
            </a:pathLst>
          </a:custGeom>
          <a:solidFill>
            <a:srgbClr val="005268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946391" y="93307"/>
            <a:ext cx="5625859" cy="90306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100" dirty="0">
              <a:latin typeface="Times"/>
              <a:cs typeface="Times"/>
            </a:endParaRPr>
          </a:p>
          <a:p>
            <a:pPr>
              <a:lnSpc>
                <a:spcPct val="100000"/>
              </a:lnSpc>
            </a:pPr>
            <a:endParaRPr sz="3100" dirty="0">
              <a:latin typeface="Times"/>
              <a:cs typeface="Times"/>
            </a:endParaRPr>
          </a:p>
          <a:p>
            <a:pPr marL="404495" marR="2240280">
              <a:lnSpc>
                <a:spcPct val="77900"/>
              </a:lnSpc>
              <a:spcBef>
                <a:spcPts val="1655"/>
              </a:spcBef>
            </a:pPr>
            <a:r>
              <a:rPr lang="en-US" sz="31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OPPORTUNITY </a:t>
            </a:r>
            <a:r>
              <a:rPr sz="3100" b="1" spc="-5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</a:t>
            </a:r>
            <a:r>
              <a:rPr lang="en-US" sz="3100" b="1" spc="-5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31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FIND</a:t>
            </a:r>
            <a:r>
              <a:rPr lang="en-US" sz="3100" b="1" spc="-1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31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BALANCE</a:t>
            </a:r>
            <a:endParaRPr sz="31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501650">
              <a:lnSpc>
                <a:spcPct val="122600"/>
              </a:lnSpc>
              <a:spcBef>
                <a:spcPts val="2680"/>
              </a:spcBef>
            </a:pP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city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garden,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it is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easy to 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achieve</a:t>
            </a:r>
            <a:r>
              <a:rPr lang="en-US"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balance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: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living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major urban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space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blessed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with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natural iconic features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-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Hagley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Park,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Botanic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Gardens,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6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Avon</a:t>
            </a:r>
            <a:r>
              <a:rPr sz="1700" spc="-1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5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River.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518795">
              <a:lnSpc>
                <a:spcPct val="122600"/>
              </a:lnSpc>
            </a:pPr>
            <a:r>
              <a:rPr sz="1700" spc="-6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sz="1700" spc="-4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have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energetic,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close-knit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city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centre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built for human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interaction.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It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contains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green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spaces, places to shelter from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elements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cultural</a:t>
            </a:r>
            <a:r>
              <a:rPr sz="1700" spc="-1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creativity.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556895">
              <a:lnSpc>
                <a:spcPct val="122600"/>
              </a:lnSpc>
            </a:pP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with the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real outdoors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our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doorstep</a:t>
            </a:r>
            <a:r>
              <a:rPr sz="1700" spc="-18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–</a:t>
            </a:r>
            <a:r>
              <a:rPr lang="en-US" sz="170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Banks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Peninsula,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Southern Alps,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Southern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lakes,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sz="1700" spc="-1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beaches.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375285">
              <a:lnSpc>
                <a:spcPct val="122600"/>
              </a:lnSpc>
            </a:pPr>
            <a:r>
              <a:rPr sz="1700" spc="-6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sz="1700" spc="-4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have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well-designed transport </a:t>
            </a:r>
            <a:r>
              <a:rPr sz="1700" spc="-4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system</a:t>
            </a:r>
            <a:r>
              <a:rPr lang="en-US" sz="1700" spc="-4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that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is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not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just based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cars;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cycling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public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transport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integral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components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city’s</a:t>
            </a:r>
            <a:r>
              <a:rPr sz="1700" spc="-10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development</a:t>
            </a:r>
            <a:r>
              <a:rPr sz="1700" spc="-30" dirty="0">
                <a:solidFill>
                  <a:srgbClr val="FFFFFF"/>
                </a:solidFill>
                <a:latin typeface="Gotham-Medium"/>
                <a:cs typeface="Gotham-Medium"/>
              </a:rPr>
              <a:t>.</a:t>
            </a:r>
            <a:endParaRPr sz="1700" dirty="0">
              <a:latin typeface="Gotham-Medium"/>
              <a:cs typeface="Gotham-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51391" y="9465653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5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10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8727"/>
            <a:ext cx="14760003" cy="89370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91997" y="810006"/>
            <a:ext cx="4068445" cy="3024505"/>
          </a:xfrm>
          <a:prstGeom prst="rect">
            <a:avLst/>
          </a:prstGeom>
          <a:solidFill>
            <a:srgbClr val="E53692">
              <a:alpha val="74902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4300" dirty="0">
              <a:latin typeface="Times"/>
              <a:cs typeface="Time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950" dirty="0">
              <a:latin typeface="Times"/>
              <a:cs typeface="Times"/>
            </a:endParaRPr>
          </a:p>
          <a:p>
            <a:pPr marL="665480" marR="1095375">
              <a:lnSpc>
                <a:spcPts val="4560"/>
              </a:lnSpc>
              <a:tabLst>
                <a:tab pos="1444625" algn="l"/>
              </a:tabLst>
            </a:pPr>
            <a:r>
              <a:rPr sz="4300" dirty="0">
                <a:latin typeface="Helvetica" panose="020B0604020202020204" pitchFamily="34" charset="0"/>
                <a:cs typeface="Helvetica" panose="020B0604020202020204" pitchFamily="34" charset="0"/>
              </a:rPr>
              <a:t>IN	</a:t>
            </a:r>
            <a:r>
              <a:rPr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FUTURE</a:t>
            </a:r>
            <a:endParaRPr sz="43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11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51280"/>
            <a:ext cx="14760003" cy="91557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91996" y="585000"/>
            <a:ext cx="5627853" cy="3434550"/>
          </a:xfrm>
          <a:prstGeom prst="rect">
            <a:avLst/>
          </a:prstGeom>
          <a:solidFill>
            <a:srgbClr val="C0BD32">
              <a:alpha val="74902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4300" dirty="0">
              <a:latin typeface="Times"/>
              <a:cs typeface="Time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950" dirty="0">
              <a:latin typeface="Times"/>
              <a:cs typeface="Times"/>
            </a:endParaRPr>
          </a:p>
          <a:p>
            <a:pPr marL="665480" marR="1270635">
              <a:lnSpc>
                <a:spcPts val="4560"/>
              </a:lnSpc>
              <a:tabLst>
                <a:tab pos="2301875" algn="l"/>
                <a:tab pos="3225800" algn="l"/>
              </a:tabLst>
            </a:pPr>
            <a:r>
              <a:rPr sz="43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THERE</a:t>
            </a:r>
            <a:r>
              <a:rPr lang="en-US" sz="43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3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</a:t>
            </a:r>
            <a:r>
              <a:rPr lang="en-NZ" sz="43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3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</a:t>
            </a:r>
            <a:r>
              <a:rPr lang="en-NZ" sz="43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3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NO</a:t>
            </a:r>
            <a:endParaRPr sz="4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65480">
              <a:lnSpc>
                <a:spcPts val="4505"/>
              </a:lnSpc>
              <a:tabLst>
                <a:tab pos="3058160" algn="l"/>
              </a:tabLst>
            </a:pPr>
            <a:r>
              <a:rPr sz="43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BETTER	</a:t>
            </a:r>
            <a:r>
              <a:rPr sz="4300" b="1" spc="-4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PLACE</a:t>
            </a:r>
            <a:endParaRPr sz="43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12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71994"/>
            <a:ext cx="14759998" cy="91654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91997" y="585000"/>
            <a:ext cx="5400040" cy="2340610"/>
          </a:xfrm>
          <a:prstGeom prst="rect">
            <a:avLst/>
          </a:prstGeom>
          <a:solidFill>
            <a:srgbClr val="318BA9">
              <a:alpha val="6902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4300" dirty="0">
              <a:latin typeface="Times"/>
              <a:cs typeface="Times"/>
            </a:endParaRPr>
          </a:p>
          <a:p>
            <a:pPr marL="665480">
              <a:lnSpc>
                <a:spcPct val="100000"/>
              </a:lnSpc>
              <a:spcBef>
                <a:spcPts val="3340"/>
              </a:spcBef>
              <a:tabLst>
                <a:tab pos="1631314" algn="l"/>
                <a:tab pos="2555240" algn="l"/>
                <a:tab pos="3150235" algn="l"/>
              </a:tabLst>
            </a:pPr>
            <a:r>
              <a:rPr sz="4300" spc="-65" dirty="0">
                <a:latin typeface="Helvetica" panose="020B0604020202020204" pitchFamily="34" charset="0"/>
                <a:cs typeface="Helvetica" panose="020B0604020202020204" pitchFamily="34" charset="0"/>
              </a:rPr>
              <a:t>TO	</a:t>
            </a:r>
            <a:r>
              <a:rPr sz="4300" dirty="0">
                <a:latin typeface="Helvetica" panose="020B0604020202020204" pitchFamily="34" charset="0"/>
                <a:cs typeface="Helvetica" panose="020B0604020202020204" pitchFamily="34" charset="0"/>
              </a:rPr>
              <a:t>BE	A	KIWI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13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51280"/>
            <a:ext cx="14760003" cy="91557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91997" y="585000"/>
            <a:ext cx="5400040" cy="2682240"/>
          </a:xfrm>
          <a:prstGeom prst="rect">
            <a:avLst/>
          </a:prstGeom>
          <a:solidFill>
            <a:srgbClr val="1B94A9">
              <a:alpha val="74902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4300" dirty="0">
              <a:latin typeface="Times"/>
              <a:cs typeface="Time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950" dirty="0">
              <a:latin typeface="Times"/>
              <a:cs typeface="Times"/>
            </a:endParaRPr>
          </a:p>
          <a:p>
            <a:pPr marL="665480" marR="1090930">
              <a:lnSpc>
                <a:spcPts val="4560"/>
              </a:lnSpc>
              <a:tabLst>
                <a:tab pos="1631314" algn="l"/>
                <a:tab pos="2207895" algn="l"/>
                <a:tab pos="3091815" algn="l"/>
              </a:tabLst>
            </a:pPr>
            <a:r>
              <a:rPr sz="4300" spc="-65" dirty="0">
                <a:latin typeface="Helvetica" panose="020B0604020202020204" pitchFamily="34" charset="0"/>
                <a:cs typeface="Helvetica" panose="020B0604020202020204" pitchFamily="34" charset="0"/>
              </a:rPr>
              <a:t>TO	</a:t>
            </a:r>
            <a:r>
              <a:rPr sz="4300" dirty="0">
                <a:latin typeface="Helvetica" panose="020B0604020202020204" pitchFamily="34" charset="0"/>
                <a:cs typeface="Helvetica" panose="020B0604020202020204" pitchFamily="34" charset="0"/>
              </a:rPr>
              <a:t>LIVE	</a:t>
            </a:r>
            <a:r>
              <a:rPr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KIWI</a:t>
            </a:r>
            <a:r>
              <a:rPr sz="4300" dirty="0">
                <a:latin typeface="Helvetica" panose="020B0604020202020204" pitchFamily="34" charset="0"/>
                <a:cs typeface="Helvetica" panose="020B0604020202020204" pitchFamily="34" charset="0"/>
              </a:rPr>
              <a:t>	DREAM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14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951280"/>
            <a:ext cx="14760003" cy="91557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848003" y="585000"/>
            <a:ext cx="5760085" cy="3240405"/>
          </a:xfrm>
          <a:custGeom>
            <a:avLst/>
            <a:gdLst/>
            <a:ahLst/>
            <a:cxnLst/>
            <a:rect l="l" t="t" r="r" b="b"/>
            <a:pathLst>
              <a:path w="5760084" h="3240404">
                <a:moveTo>
                  <a:pt x="0" y="3239998"/>
                </a:moveTo>
                <a:lnTo>
                  <a:pt x="5759996" y="3239998"/>
                </a:lnTo>
                <a:lnTo>
                  <a:pt x="5759996" y="0"/>
                </a:lnTo>
                <a:lnTo>
                  <a:pt x="0" y="0"/>
                </a:lnTo>
                <a:lnTo>
                  <a:pt x="0" y="3239998"/>
                </a:lnTo>
                <a:close/>
              </a:path>
            </a:pathLst>
          </a:custGeom>
          <a:solidFill>
            <a:srgbClr val="FF6700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848002" y="585000"/>
            <a:ext cx="5760085" cy="3240404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4300" dirty="0">
              <a:latin typeface="Times"/>
              <a:cs typeface="Time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050" dirty="0">
              <a:latin typeface="Times"/>
              <a:cs typeface="Times"/>
            </a:endParaRPr>
          </a:p>
          <a:p>
            <a:pPr marL="602615" marR="629920">
              <a:lnSpc>
                <a:spcPts val="4560"/>
              </a:lnSpc>
            </a:pPr>
            <a:r>
              <a:rPr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THAN</a:t>
            </a:r>
            <a:r>
              <a:rPr lang="en-US"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CHRI</a:t>
            </a:r>
            <a:r>
              <a:rPr sz="4300" spc="-65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</a:t>
            </a:r>
            <a:r>
              <a:rPr sz="4300" spc="-13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</a:t>
            </a:r>
            <a:r>
              <a:rPr sz="4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CHURCH</a:t>
            </a:r>
            <a:endParaRPr sz="43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451000" y="3445853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4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15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30821"/>
            <a:ext cx="15119985" cy="95011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1485167" y="379044"/>
            <a:ext cx="6102350" cy="4266565"/>
          </a:xfrm>
          <a:custGeom>
            <a:avLst/>
            <a:gdLst/>
            <a:ahLst/>
            <a:cxnLst/>
            <a:rect l="l" t="t" r="r" b="b"/>
            <a:pathLst>
              <a:path w="6102350" h="4266565">
                <a:moveTo>
                  <a:pt x="0" y="4266006"/>
                </a:moveTo>
                <a:lnTo>
                  <a:pt x="6101994" y="4266006"/>
                </a:lnTo>
                <a:lnTo>
                  <a:pt x="6101994" y="0"/>
                </a:lnTo>
                <a:lnTo>
                  <a:pt x="0" y="0"/>
                </a:lnTo>
                <a:lnTo>
                  <a:pt x="0" y="4266006"/>
                </a:lnTo>
                <a:close/>
              </a:path>
            </a:pathLst>
          </a:custGeom>
          <a:solidFill>
            <a:srgbClr val="FF6700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2016027" y="3095845"/>
            <a:ext cx="4773930" cy="3139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0100"/>
              </a:lnSpc>
            </a:pP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current state of play. Key facts and figures.</a:t>
            </a:r>
            <a:endParaRPr sz="1700" u="sng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96280" y="984342"/>
            <a:ext cx="5280123" cy="15388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563495" algn="l"/>
              </a:tabLst>
            </a:pPr>
            <a:r>
              <a:rPr lang="en-US" sz="5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CHRISTCHURCH IN 2016</a:t>
            </a:r>
            <a:endParaRPr sz="5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162077" y="4092402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5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567215" y="1240268"/>
            <a:ext cx="9851785" cy="436017"/>
          </a:xfrm>
        </p:spPr>
        <p:txBody>
          <a:bodyPr/>
          <a:lstStyle/>
          <a:p>
            <a:r>
              <a:rPr lang="en-NZ" dirty="0" smtClean="0">
                <a:latin typeface="Helvetica" charset="0"/>
                <a:ea typeface="Helvetica" charset="0"/>
                <a:cs typeface="Helvetica" charset="0"/>
              </a:rPr>
              <a:t>OPPORTUNITY TO GROW: EDUCATION</a:t>
            </a:r>
            <a:endParaRPr lang="en-NZ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567214" y="2343151"/>
            <a:ext cx="14001115" cy="6641690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Christchurch has a reputation for providing high quality education, with some of New Zealand’s most renowned public and private schools and tertiary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institutions. </a:t>
            </a:r>
          </a:p>
          <a:p>
            <a:pPr fontAlgn="base">
              <a:spcAft>
                <a:spcPts val="24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Christchurch secondary schools achieve the best results in New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Zealand.</a:t>
            </a:r>
          </a:p>
          <a:p>
            <a:pPr>
              <a:spcAft>
                <a:spcPts val="24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Four tertiary institutions provide choice and expertise – the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University of Canterbury, Lincoln University, the Ara Institute of Canterbury and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a health sciences division of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Otago University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.</a:t>
            </a:r>
          </a:p>
          <a:p>
            <a:pPr>
              <a:spcAft>
                <a:spcPts val="24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Canterbury and Lincoln Universities have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courses ranked in the top 100 in the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world.</a:t>
            </a:r>
            <a:endParaRPr lang="en-US" dirty="0">
              <a:latin typeface="Helvetica" charset="0"/>
              <a:ea typeface="Helvetica" charset="0"/>
              <a:cs typeface="Helvetica" charset="0"/>
            </a:endParaRPr>
          </a:p>
          <a:p>
            <a:pPr>
              <a:spcAft>
                <a:spcPts val="24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Christchurch is the gateway to Antarctica, enabling the University of Canterbury to provide unique field study opportunities on the ice. </a:t>
            </a:r>
            <a:endParaRPr lang="en-US" dirty="0">
              <a:latin typeface="Helvetica" charset="0"/>
              <a:ea typeface="Helvetica" charset="0"/>
              <a:cs typeface="Helvetica" charset="0"/>
            </a:endParaRPr>
          </a:p>
          <a:p>
            <a:pPr>
              <a:spcAft>
                <a:spcPts val="24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 </a:t>
            </a:r>
          </a:p>
          <a:p>
            <a:pPr>
              <a:spcAft>
                <a:spcPts val="24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 </a:t>
            </a:r>
          </a:p>
          <a:p>
            <a:pPr>
              <a:spcAft>
                <a:spcPts val="2400"/>
              </a:spcAft>
            </a:pPr>
            <a:endParaRPr lang="en-NZ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3025942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567215" y="1240268"/>
            <a:ext cx="9851785" cy="436017"/>
          </a:xfrm>
        </p:spPr>
        <p:txBody>
          <a:bodyPr/>
          <a:lstStyle/>
          <a:p>
            <a:r>
              <a:rPr lang="en-NZ" dirty="0" smtClean="0">
                <a:latin typeface="Helvetica" charset="0"/>
                <a:ea typeface="Helvetica" charset="0"/>
                <a:cs typeface="Helvetica" charset="0"/>
              </a:rPr>
              <a:t>OPPORTUNITY TO GROW: THE ECONOMY</a:t>
            </a:r>
            <a:endParaRPr lang="en-NZ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567214" y="2343151"/>
            <a:ext cx="14001115" cy="7296356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The value of economic output in Christchurch rose to a new high of $18.9bn in the 12 months to December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2015.</a:t>
            </a:r>
          </a:p>
          <a:p>
            <a:pPr>
              <a:spcAft>
                <a:spcPts val="10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The economy is underpinned by solid growth in key sectors such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as tech, manufacturing and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agriculture.</a:t>
            </a:r>
          </a:p>
          <a:p>
            <a:pPr>
              <a:spcAft>
                <a:spcPts val="10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At just 3.8%, Christchurch’s unemployment rate is the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lowest in Australasia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(Dec 2014 quarter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).</a:t>
            </a:r>
            <a:endParaRPr lang="en-US" dirty="0">
              <a:latin typeface="Helvetica" charset="0"/>
              <a:ea typeface="Helvetica" charset="0"/>
              <a:cs typeface="Helvetica" charset="0"/>
            </a:endParaRPr>
          </a:p>
          <a:p>
            <a:pPr>
              <a:spcAft>
                <a:spcPts val="10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With over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2000 manufacturing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companies, the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city’s tech sector has a high proportion of employment in hi-tech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manufacturing. There is a co-operative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spirit among firms wanting to help each other succeed in the world market place.</a:t>
            </a:r>
          </a:p>
          <a:p>
            <a:pPr>
              <a:spcAft>
                <a:spcPts val="10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The city is the latest location for Vodafone’s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xone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startup accelerator and innovation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lab, joining Silicon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Valley, Amsterdam, London, Cairo, Dusseldorf, Milan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The Canterbury District Health Board is </a:t>
            </a:r>
            <a:r>
              <a:rPr lang="en-US" dirty="0" err="1" smtClean="0">
                <a:latin typeface="Helvetica" charset="0"/>
                <a:ea typeface="Helvetica" charset="0"/>
                <a:cs typeface="Helvetica" charset="0"/>
              </a:rPr>
              <a:t>recognised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 as one of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the best integrated health systems in the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world.</a:t>
            </a:r>
          </a:p>
          <a:p>
            <a:pPr>
              <a:spcAft>
                <a:spcPts val="10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Housing affordability is improving and is currently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similar to that in Wellington and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Hamilton. It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takes five years for a working age couple, saving 15 percent of gross income, to put aside a 20 percent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deposit.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 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6817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latin typeface="Helvetica" charset="0"/>
                <a:ea typeface="Helvetica" charset="0"/>
                <a:cs typeface="Helvetica" charset="0"/>
              </a:rPr>
              <a:t>OPPORTUNITY TO CONNECT: INTERNATIONALLY AND LOCALLY</a:t>
            </a:r>
            <a:endParaRPr lang="en-NZ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567214" y="2911913"/>
            <a:ext cx="14001115" cy="6103081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The compact city has high quality amenities within easy reach.</a:t>
            </a:r>
          </a:p>
          <a:p>
            <a:pPr>
              <a:spcAft>
                <a:spcPts val="18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It’s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a 15 minute drive to the International Airport, with connections to over 1,000 international destinations.</a:t>
            </a:r>
          </a:p>
          <a:p>
            <a:pPr>
              <a:spcAft>
                <a:spcPts val="18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There are over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800 cafes and restaurants in the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city.</a:t>
            </a:r>
          </a:p>
          <a:p>
            <a:pPr>
              <a:spcAft>
                <a:spcPts val="18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A diverse calendar of over 250 sporting events, concerts and festivals are held every year. </a:t>
            </a:r>
            <a:endParaRPr lang="en-US" dirty="0">
              <a:latin typeface="Helvetica" charset="0"/>
              <a:ea typeface="Helvetica" charset="0"/>
              <a:cs typeface="Helvetica" charset="0"/>
            </a:endParaRPr>
          </a:p>
          <a:p>
            <a:pPr>
              <a:spcAft>
                <a:spcPts val="18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The New York Times ranked Christchurch N</a:t>
            </a:r>
            <a:r>
              <a:rPr lang="en-US" baseline="30000" dirty="0">
                <a:latin typeface="Helvetica" charset="0"/>
                <a:ea typeface="Helvetica" charset="0"/>
                <a:cs typeface="Helvetica" charset="0"/>
              </a:rPr>
              <a:t>o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2 on its list of 52 Places to Go in 2014.</a:t>
            </a:r>
          </a:p>
          <a:p>
            <a:pPr fontAlgn="base">
              <a:spcAft>
                <a:spcPts val="1800"/>
              </a:spcAft>
            </a:pP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Lonely Planet named Christchurch one of the top 10 cities in the world to travel to in 2013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.</a:t>
            </a:r>
          </a:p>
          <a:p>
            <a:pPr>
              <a:spcAft>
                <a:spcPts val="1800"/>
              </a:spcAft>
            </a:pP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The city is becoming increasingly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multicultural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-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20 percent of people living in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Christchurch were 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born outside of New Zealand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.</a:t>
            </a:r>
            <a:endParaRPr lang="en-US" dirty="0">
              <a:latin typeface="Helvetica" charset="0"/>
              <a:ea typeface="Helvetica" charset="0"/>
              <a:cs typeface="Helvetica" charset="0"/>
            </a:endParaRPr>
          </a:p>
          <a:p>
            <a:endParaRPr lang="en-US" dirty="0">
              <a:latin typeface="Helvetica" charset="0"/>
              <a:ea typeface="Helvetica" charset="0"/>
              <a:cs typeface="Helvetica" charset="0"/>
            </a:endParaRPr>
          </a:p>
          <a:p>
            <a:endParaRPr lang="en-NZ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60982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2</a:t>
            </a:fld>
            <a:endParaRPr dirty="0">
              <a:solidFill>
                <a:srgbClr val="FF965A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5600"/>
            <a:ext cx="15125700" cy="998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2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567215" y="804251"/>
            <a:ext cx="9851785" cy="872034"/>
          </a:xfrm>
        </p:spPr>
        <p:txBody>
          <a:bodyPr/>
          <a:lstStyle/>
          <a:p>
            <a:r>
              <a:rPr lang="en-NZ" dirty="0" smtClean="0"/>
              <a:t>OPPORTUNITY TO FIND BALANCE: </a:t>
            </a:r>
            <a:br>
              <a:rPr lang="en-NZ" dirty="0" smtClean="0"/>
            </a:br>
            <a:r>
              <a:rPr lang="en-NZ" dirty="0" err="1" smtClean="0"/>
              <a:t>ThE</a:t>
            </a:r>
            <a:r>
              <a:rPr lang="en-NZ" dirty="0" smtClean="0"/>
              <a:t> CITY IN A GARDEN</a:t>
            </a:r>
            <a:endParaRPr lang="en-NZ" dirty="0"/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567214" y="2343151"/>
            <a:ext cx="14001115" cy="7750712"/>
          </a:xfrm>
        </p:spPr>
        <p:txBody>
          <a:bodyPr/>
          <a:lstStyle/>
          <a:p>
            <a:r>
              <a:rPr lang="en-US" dirty="0" smtClean="0"/>
              <a:t>Christchurch’s unique location and </a:t>
            </a:r>
            <a:r>
              <a:rPr lang="en-US" dirty="0"/>
              <a:t>proximity to the mountains and sea </a:t>
            </a:r>
            <a:r>
              <a:rPr lang="en-US" dirty="0" smtClean="0"/>
              <a:t>means you can ski and surf on the same day.</a:t>
            </a:r>
          </a:p>
          <a:p>
            <a:endParaRPr lang="en-US" dirty="0" smtClean="0"/>
          </a:p>
          <a:p>
            <a:r>
              <a:rPr lang="en-US" dirty="0" smtClean="0"/>
              <a:t>There are 740 </a:t>
            </a:r>
            <a:r>
              <a:rPr lang="en-US" dirty="0"/>
              <a:t>city parks covering </a:t>
            </a:r>
            <a:r>
              <a:rPr lang="en-US" dirty="0" smtClean="0"/>
              <a:t>3,000ha.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80 </a:t>
            </a:r>
            <a:r>
              <a:rPr lang="en-US" dirty="0" err="1"/>
              <a:t>kilometres</a:t>
            </a:r>
            <a:r>
              <a:rPr lang="en-US" dirty="0"/>
              <a:t> of city walking </a:t>
            </a:r>
            <a:r>
              <a:rPr lang="en-US" dirty="0" smtClean="0"/>
              <a:t>tracks.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Mountain </a:t>
            </a:r>
            <a:r>
              <a:rPr lang="en-US" dirty="0"/>
              <a:t>biking tracks </a:t>
            </a:r>
            <a:r>
              <a:rPr lang="en-US" dirty="0" smtClean="0"/>
              <a:t>in the Port Hills are just 15 </a:t>
            </a:r>
            <a:r>
              <a:rPr lang="en-US" dirty="0"/>
              <a:t>mins from the city. </a:t>
            </a:r>
          </a:p>
          <a:p>
            <a:endParaRPr lang="en-US" dirty="0" smtClean="0"/>
          </a:p>
          <a:p>
            <a:r>
              <a:rPr lang="en-US" dirty="0" smtClean="0"/>
              <a:t>Nine </a:t>
            </a:r>
            <a:r>
              <a:rPr lang="en-US" dirty="0"/>
              <a:t>ski and snowboard </a:t>
            </a:r>
            <a:r>
              <a:rPr lang="en-US" dirty="0" smtClean="0"/>
              <a:t>areas are </a:t>
            </a:r>
            <a:r>
              <a:rPr lang="en-US" dirty="0"/>
              <a:t>within two hours’ </a:t>
            </a:r>
            <a:r>
              <a:rPr lang="en-US" dirty="0" smtClean="0"/>
              <a:t>drive. </a:t>
            </a:r>
            <a:r>
              <a:rPr lang="en-US" dirty="0"/>
              <a:t>The Mt Hutt ski season is the longest of the South Island ski fields – usually running form early June to early October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endParaRPr lang="en-NZ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07008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215" y="1240268"/>
            <a:ext cx="9851785" cy="436017"/>
          </a:xfrm>
        </p:spPr>
        <p:txBody>
          <a:bodyPr/>
          <a:lstStyle/>
          <a:p>
            <a:r>
              <a:rPr lang="en-US" dirty="0" smtClean="0"/>
              <a:t>ADD YOUR CONTENT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32910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215" y="1240268"/>
            <a:ext cx="9851785" cy="436017"/>
          </a:xfrm>
        </p:spPr>
        <p:txBody>
          <a:bodyPr/>
          <a:lstStyle/>
          <a:p>
            <a:r>
              <a:rPr lang="en-US" dirty="0" smtClean="0"/>
              <a:t>EXAMPLES OF IMAGES AND QUOTES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00504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72" y="360007"/>
            <a:ext cx="15111413" cy="99719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013571" y="6911426"/>
            <a:ext cx="7060565" cy="262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8430" marR="5080" indent="-126364">
              <a:lnSpc>
                <a:spcPts val="4050"/>
              </a:lnSpc>
            </a:pP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“Christchurch </a:t>
            </a:r>
            <a:r>
              <a:rPr sz="3200" i="1" spc="-2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is </a:t>
            </a:r>
            <a:r>
              <a:rPr sz="3200" i="1" spc="-3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the </a:t>
            </a:r>
            <a:r>
              <a:rPr sz="3200" i="1" spc="-3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type </a:t>
            </a:r>
            <a:r>
              <a:rPr sz="3200" i="1" spc="-2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of </a:t>
            </a:r>
            <a:r>
              <a:rPr sz="3200" i="1" spc="-3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place where </a:t>
            </a:r>
            <a:r>
              <a:rPr sz="3200" i="1" spc="-45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your</a:t>
            </a:r>
            <a:r>
              <a:rPr lang="en-US" sz="3200" i="1" spc="-45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wellbeing </a:t>
            </a:r>
            <a:r>
              <a:rPr sz="3200" i="1" spc="-3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will </a:t>
            </a:r>
            <a:r>
              <a:rPr sz="3200" i="1" spc="-2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be 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increased, </a:t>
            </a:r>
            <a:r>
              <a:rPr sz="3200" i="1" spc="-3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and 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you’ll </a:t>
            </a:r>
            <a:r>
              <a:rPr sz="3200" i="1" spc="-2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be</a:t>
            </a:r>
            <a:r>
              <a:rPr sz="3200" i="1" spc="-38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45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able</a:t>
            </a:r>
            <a:r>
              <a:rPr lang="en-US" sz="3200" i="1" spc="-45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2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to 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indulge </a:t>
            </a:r>
            <a:r>
              <a:rPr sz="3200" i="1" spc="-3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your 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interests </a:t>
            </a:r>
            <a:r>
              <a:rPr sz="3200" i="1" spc="-3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and </a:t>
            </a:r>
            <a:r>
              <a:rPr sz="3200" i="1" spc="-3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your 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pursuits, </a:t>
            </a:r>
            <a:r>
              <a:rPr sz="3200" i="1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a</a:t>
            </a:r>
            <a:r>
              <a:rPr lang="en-US" sz="3200" i="1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35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city </a:t>
            </a:r>
            <a:r>
              <a:rPr sz="3200" i="1" spc="-3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that feeds your</a:t>
            </a:r>
            <a:r>
              <a:rPr sz="3200" i="1" spc="-27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45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soul.”</a:t>
            </a:r>
            <a:endParaRPr sz="3200" dirty="0">
              <a:latin typeface="Georgia" panose="02040502050405020303" pitchFamily="18" charset="0"/>
              <a:cs typeface="MrsEavesItal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937298" y="10409457"/>
            <a:ext cx="791210" cy="10160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600" spc="-15" dirty="0">
                <a:solidFill>
                  <a:srgbClr val="6D6E71"/>
                </a:solidFill>
                <a:latin typeface="GothamBook"/>
                <a:cs typeface="GothamBook"/>
              </a:rPr>
              <a:t>Christchurch </a:t>
            </a:r>
            <a:r>
              <a:rPr sz="600" spc="-10" dirty="0">
                <a:solidFill>
                  <a:srgbClr val="6D6E71"/>
                </a:solidFill>
                <a:latin typeface="GothamBook"/>
                <a:cs typeface="GothamBook"/>
              </a:rPr>
              <a:t>Story</a:t>
            </a:r>
            <a:r>
              <a:rPr sz="600" spc="-60" dirty="0">
                <a:solidFill>
                  <a:srgbClr val="6D6E71"/>
                </a:solidFill>
                <a:latin typeface="GothamBook"/>
                <a:cs typeface="GothamBook"/>
              </a:rPr>
              <a:t> </a:t>
            </a:r>
            <a:r>
              <a:rPr sz="600" spc="-10" dirty="0">
                <a:solidFill>
                  <a:srgbClr val="FF965A"/>
                </a:solidFill>
                <a:latin typeface="GothamBook"/>
                <a:cs typeface="GothamBook"/>
              </a:rPr>
              <a:t>11</a:t>
            </a:r>
            <a:endParaRPr sz="600" dirty="0">
              <a:latin typeface="GothamBook"/>
              <a:cs typeface="GothamBook"/>
            </a:endParaRPr>
          </a:p>
        </p:txBody>
      </p:sp>
    </p:spTree>
    <p:extLst>
      <p:ext uri="{BB962C8B-B14F-4D97-AF65-F5344CB8AC3E}">
        <p14:creationId xmlns:p14="http://schemas.microsoft.com/office/powerpoint/2010/main" val="15496917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59994"/>
            <a:ext cx="14760003" cy="99719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6641998"/>
            <a:ext cx="6300470" cy="2322195"/>
          </a:xfrm>
          <a:custGeom>
            <a:avLst/>
            <a:gdLst/>
            <a:ahLst/>
            <a:cxnLst/>
            <a:rect l="l" t="t" r="r" b="b"/>
            <a:pathLst>
              <a:path w="6300470" h="2322195">
                <a:moveTo>
                  <a:pt x="0" y="0"/>
                </a:moveTo>
                <a:lnTo>
                  <a:pt x="0" y="2322004"/>
                </a:lnTo>
                <a:lnTo>
                  <a:pt x="6300000" y="2322004"/>
                </a:lnTo>
                <a:lnTo>
                  <a:pt x="6300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F1F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932771" y="7213190"/>
            <a:ext cx="4434928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5890" marR="5080" indent="-123825">
              <a:lnSpc>
                <a:spcPts val="4600"/>
              </a:lnSpc>
            </a:pPr>
            <a:r>
              <a:rPr sz="4600" i="1" spc="-135" dirty="0">
                <a:solidFill>
                  <a:srgbClr val="FFFFFF"/>
                </a:solidFill>
                <a:latin typeface="MrsEavesItalic"/>
                <a:cs typeface="MrsEavesItalic"/>
              </a:rPr>
              <a:t>“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We finally did it</a:t>
            </a:r>
            <a:r>
              <a:rPr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.</a:t>
            </a:r>
            <a:r>
              <a:rPr lang="en-US"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Our 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very first home!”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24</a:t>
            </a:fld>
            <a:endParaRPr dirty="0">
              <a:solidFill>
                <a:srgbClr val="FF9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003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59994"/>
            <a:ext cx="14760003" cy="99728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6336004"/>
            <a:ext cx="8640445" cy="2277110"/>
          </a:xfrm>
          <a:custGeom>
            <a:avLst/>
            <a:gdLst/>
            <a:ahLst/>
            <a:cxnLst/>
            <a:rect l="l" t="t" r="r" b="b"/>
            <a:pathLst>
              <a:path w="8640445" h="2277109">
                <a:moveTo>
                  <a:pt x="0" y="0"/>
                </a:moveTo>
                <a:lnTo>
                  <a:pt x="0" y="2276995"/>
                </a:lnTo>
                <a:lnTo>
                  <a:pt x="8640000" y="2276995"/>
                </a:lnTo>
                <a:lnTo>
                  <a:pt x="8640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62034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981075" y="6884654"/>
            <a:ext cx="6678295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2720" marR="5080" indent="-160655">
              <a:lnSpc>
                <a:spcPts val="4600"/>
              </a:lnSpc>
            </a:pP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“We’re creating this place as a centre </a:t>
            </a:r>
            <a:r>
              <a:rPr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of</a:t>
            </a:r>
            <a:r>
              <a:rPr lang="en-US"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creativity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, innovation and ideas”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25</a:t>
            </a:fld>
            <a:endParaRPr dirty="0">
              <a:solidFill>
                <a:srgbClr val="FF9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60007"/>
            <a:ext cx="14760003" cy="99720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6578993"/>
            <a:ext cx="6840220" cy="2349500"/>
          </a:xfrm>
          <a:custGeom>
            <a:avLst/>
            <a:gdLst/>
            <a:ahLst/>
            <a:cxnLst/>
            <a:rect l="l" t="t" r="r" b="b"/>
            <a:pathLst>
              <a:path w="6840220" h="2349500">
                <a:moveTo>
                  <a:pt x="0" y="0"/>
                </a:moveTo>
                <a:lnTo>
                  <a:pt x="0" y="2349004"/>
                </a:lnTo>
                <a:lnTo>
                  <a:pt x="6840004" y="2349004"/>
                </a:lnTo>
                <a:lnTo>
                  <a:pt x="6840004" y="0"/>
                </a:lnTo>
                <a:lnTo>
                  <a:pt x="0" y="0"/>
                </a:lnTo>
                <a:close/>
              </a:path>
            </a:pathLst>
          </a:custGeom>
          <a:solidFill>
            <a:srgbClr val="306E84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881346" y="7190063"/>
            <a:ext cx="5077528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>
              <a:lnSpc>
                <a:spcPts val="4600"/>
              </a:lnSpc>
            </a:pP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“You’re living in a city but </a:t>
            </a:r>
            <a:r>
              <a:rPr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it</a:t>
            </a:r>
            <a:r>
              <a:rPr lang="en-US"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 </a:t>
            </a:r>
            <a:r>
              <a:rPr sz="3200" i="1" spc="-40" dirty="0" smtClean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doesn’t </a:t>
            </a:r>
            <a:r>
              <a:rPr sz="3200" i="1" spc="-40" dirty="0">
                <a:solidFill>
                  <a:srgbClr val="FFFFFF"/>
                </a:solidFill>
                <a:latin typeface="Georgia" panose="02040502050405020303" pitchFamily="18" charset="0"/>
                <a:cs typeface="MrsEavesItalic"/>
              </a:rPr>
              <a:t>feel like a city”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26</a:t>
            </a:fld>
            <a:endParaRPr dirty="0">
              <a:solidFill>
                <a:srgbClr val="FF9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5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3</a:t>
            </a:fld>
            <a:endParaRPr dirty="0">
              <a:solidFill>
                <a:srgbClr val="FF965A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5600"/>
            <a:ext cx="15125700" cy="998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20013"/>
            <a:ext cx="15119985" cy="9594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8644890" y="360007"/>
            <a:ext cx="5490210" cy="8532495"/>
          </a:xfrm>
          <a:custGeom>
            <a:avLst/>
            <a:gdLst/>
            <a:ahLst/>
            <a:cxnLst/>
            <a:rect l="l" t="t" r="r" b="b"/>
            <a:pathLst>
              <a:path w="5706109" h="8532495">
                <a:moveTo>
                  <a:pt x="0" y="8531999"/>
                </a:moveTo>
                <a:lnTo>
                  <a:pt x="5705995" y="8531999"/>
                </a:lnTo>
                <a:lnTo>
                  <a:pt x="5705995" y="0"/>
                </a:lnTo>
                <a:lnTo>
                  <a:pt x="0" y="0"/>
                </a:lnTo>
                <a:lnTo>
                  <a:pt x="0" y="8531999"/>
                </a:lnTo>
                <a:close/>
              </a:path>
            </a:pathLst>
          </a:custGeom>
          <a:solidFill>
            <a:srgbClr val="0070C0">
              <a:alpha val="49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8622004" y="360007"/>
            <a:ext cx="5513096" cy="75895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100" dirty="0">
              <a:latin typeface="Times"/>
              <a:cs typeface="Times"/>
            </a:endParaRPr>
          </a:p>
          <a:p>
            <a:pPr marL="449580" marR="508634">
              <a:lnSpc>
                <a:spcPct val="77900"/>
              </a:lnSpc>
              <a:spcBef>
                <a:spcPts val="2225"/>
              </a:spcBef>
            </a:pPr>
            <a:r>
              <a:rPr sz="31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LIFE IN NEW</a:t>
            </a:r>
            <a:r>
              <a:rPr sz="3100" b="1" spc="-1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31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ZEALAND</a:t>
            </a:r>
            <a:r>
              <a:rPr lang="en-US" sz="31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31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CAN </a:t>
            </a:r>
            <a:r>
              <a:rPr sz="31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</a:t>
            </a:r>
            <a:r>
              <a:rPr sz="3100" b="1" spc="-1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31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DIFFERENT</a:t>
            </a:r>
            <a:endParaRPr sz="31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49580" marR="1045210">
              <a:lnSpc>
                <a:spcPct val="122600"/>
              </a:lnSpc>
              <a:spcBef>
                <a:spcPts val="2470"/>
              </a:spcBef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Life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Kiwi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offers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different </a:t>
            </a:r>
            <a:r>
              <a:rPr sz="1700" spc="-4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reality</a:t>
            </a:r>
            <a:r>
              <a:rPr sz="1700" spc="-4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</a:t>
            </a:r>
            <a:r>
              <a:rPr lang="en-US" sz="1700" spc="-2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</a:t>
            </a:r>
            <a:r>
              <a:rPr lang="en-US" sz="170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better</a:t>
            </a:r>
            <a:r>
              <a:rPr sz="1700" spc="-7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existence.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49580" marR="795655">
              <a:lnSpc>
                <a:spcPct val="122600"/>
              </a:lnSpc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Life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Kiwi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means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access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</a:t>
            </a:r>
            <a:r>
              <a:rPr sz="1700" spc="-204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meaningful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work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quality education;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vibrant</a:t>
            </a:r>
            <a:r>
              <a:rPr lang="en-US"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social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arts 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cultural scene;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active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sport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international connectivity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outdoors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–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mountains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the</a:t>
            </a:r>
            <a:r>
              <a:rPr sz="1700" spc="-15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sea.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49580" marR="693420">
              <a:lnSpc>
                <a:spcPct val="122600"/>
              </a:lnSpc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Being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Kiwi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means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having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freedom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try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new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things,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collaborate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create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with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others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solve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problems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with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practical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ingenious</a:t>
            </a:r>
            <a:r>
              <a:rPr sz="1700" spc="-1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solutions.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1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49580">
              <a:lnSpc>
                <a:spcPct val="100000"/>
              </a:lnSpc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sz="1700" spc="-1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opportunity?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49580">
              <a:lnSpc>
                <a:spcPct val="100000"/>
              </a:lnSpc>
              <a:spcBef>
                <a:spcPts val="459"/>
              </a:spcBef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Build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city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that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delivers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sz="1700" spc="-18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dream.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072001" y="8408607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4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4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94" y="357708"/>
            <a:ext cx="14759991" cy="99755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5705995"/>
            <a:ext cx="11664315" cy="2975610"/>
          </a:xfrm>
          <a:custGeom>
            <a:avLst/>
            <a:gdLst/>
            <a:ahLst/>
            <a:cxnLst/>
            <a:rect l="l" t="t" r="r" b="b"/>
            <a:pathLst>
              <a:path w="11664315" h="2975609">
                <a:moveTo>
                  <a:pt x="0" y="0"/>
                </a:moveTo>
                <a:lnTo>
                  <a:pt x="0" y="2975305"/>
                </a:lnTo>
                <a:lnTo>
                  <a:pt x="11663997" y="2975305"/>
                </a:lnTo>
                <a:lnTo>
                  <a:pt x="1166399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6700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1211299" y="6581594"/>
            <a:ext cx="5280025" cy="12824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4990"/>
              </a:lnSpc>
              <a:spcBef>
                <a:spcPts val="500"/>
              </a:spcBef>
              <a:tabLst>
                <a:tab pos="704215" algn="l"/>
                <a:tab pos="3121660" algn="l"/>
              </a:tabLst>
            </a:pPr>
            <a:r>
              <a:rPr sz="5000" b="1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</a:t>
            </a:r>
            <a:r>
              <a:rPr sz="50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sz="5000" b="1" spc="-7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STORY	</a:t>
            </a:r>
            <a:r>
              <a:rPr sz="5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</a:t>
            </a:r>
            <a:r>
              <a:rPr lang="en-US" sz="5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5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CHRI</a:t>
            </a:r>
            <a:r>
              <a:rPr sz="5000" b="1" spc="-7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</a:t>
            </a:r>
            <a:r>
              <a:rPr sz="5000" b="1" spc="-15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</a:t>
            </a:r>
            <a:r>
              <a:rPr sz="5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CHURCH</a:t>
            </a:r>
            <a:endParaRPr sz="5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20013"/>
            <a:ext cx="14759999" cy="96119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829041" y="243752"/>
            <a:ext cx="6426200" cy="7776209"/>
          </a:xfrm>
          <a:custGeom>
            <a:avLst/>
            <a:gdLst/>
            <a:ahLst/>
            <a:cxnLst/>
            <a:rect l="l" t="t" r="r" b="b"/>
            <a:pathLst>
              <a:path w="6426200" h="7776209">
                <a:moveTo>
                  <a:pt x="0" y="7775994"/>
                </a:moveTo>
                <a:lnTo>
                  <a:pt x="6425996" y="7775994"/>
                </a:lnTo>
                <a:lnTo>
                  <a:pt x="6425996" y="0"/>
                </a:lnTo>
                <a:lnTo>
                  <a:pt x="0" y="0"/>
                </a:lnTo>
                <a:lnTo>
                  <a:pt x="0" y="7775994"/>
                </a:lnTo>
                <a:close/>
              </a:path>
            </a:pathLst>
          </a:custGeom>
          <a:solidFill>
            <a:srgbClr val="FF6700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18920" y="1267899"/>
            <a:ext cx="10811330" cy="18594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678805">
              <a:lnSpc>
                <a:spcPct val="78000"/>
              </a:lnSpc>
            </a:pPr>
            <a:r>
              <a:rPr lang="en-US" spc="-7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WE ARE MAKING CHRISTCHURCH THE GREATEST CITY ON THE PLANET TO BE A KIWI, TO LIVE THE KIWI DREAM.</a:t>
            </a:r>
            <a:endParaRPr lang="en-US" spc="-7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85299" y="3129568"/>
            <a:ext cx="4869815" cy="854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1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means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having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OPPORTUNITY</a:t>
            </a:r>
            <a:r>
              <a:rPr sz="1700" spc="-1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to: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97999" y="6267649"/>
            <a:ext cx="4790440" cy="6435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2600"/>
              </a:lnSpc>
            </a:pPr>
            <a:r>
              <a:rPr sz="1700" spc="-15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Our </a:t>
            </a:r>
            <a:r>
              <a:rPr sz="1700" spc="-20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mission </a:t>
            </a:r>
            <a:r>
              <a:rPr sz="1700" spc="-15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will </a:t>
            </a:r>
            <a:r>
              <a:rPr sz="1700" spc="-10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be </a:t>
            </a:r>
            <a:r>
              <a:rPr sz="1700" spc="-25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brought to </a:t>
            </a:r>
            <a:r>
              <a:rPr sz="1700" spc="-20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life </a:t>
            </a:r>
            <a:r>
              <a:rPr sz="1700" spc="-30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by</a:t>
            </a:r>
            <a:r>
              <a:rPr sz="1700" spc="-204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making</a:t>
            </a:r>
            <a:r>
              <a:rPr lang="en-US" sz="1700" spc="-20" dirty="0" smtClean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Christchurch </a:t>
            </a:r>
            <a:r>
              <a:rPr sz="1700" spc="-20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‘The </a:t>
            </a:r>
            <a:r>
              <a:rPr sz="1700" spc="-15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City with</a:t>
            </a:r>
            <a:r>
              <a:rPr sz="1700" spc="-165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rPr>
              <a:t>Opportunity’.</a:t>
            </a:r>
            <a:endParaRPr sz="17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298001" y="7400653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4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8460992" y="5053647"/>
            <a:ext cx="128262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900" b="1" dirty="0">
                <a:solidFill>
                  <a:srgbClr val="FFFFFF"/>
                </a:solidFill>
                <a:latin typeface="Helvetica"/>
                <a:cs typeface="Helvetica"/>
              </a:rPr>
              <a:t>GROW</a:t>
            </a:r>
            <a:endParaRPr sz="1900" dirty="0">
              <a:latin typeface="Helvetica"/>
              <a:cs typeface="Helvetic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341641" y="5053647"/>
            <a:ext cx="1401000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00000"/>
              </a:lnSpc>
              <a:defRPr sz="1900" b="1">
                <a:solidFill>
                  <a:srgbClr val="FFFFFF"/>
                </a:solidFill>
                <a:latin typeface="Helvetica"/>
                <a:cs typeface="Helvetica"/>
              </a:defRPr>
            </a:lvl1pPr>
          </a:lstStyle>
          <a:p>
            <a:r>
              <a:rPr dirty="0"/>
              <a:t>CONNECT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2204636" y="4907945"/>
            <a:ext cx="1469186" cy="584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00000"/>
              </a:lnSpc>
              <a:defRPr sz="1900" b="1">
                <a:solidFill>
                  <a:srgbClr val="FFFFFF"/>
                </a:solidFill>
                <a:latin typeface="Helvetica"/>
                <a:cs typeface="Helvetica"/>
              </a:defRPr>
            </a:lvl1pPr>
          </a:lstStyle>
          <a:p>
            <a:r>
              <a:rPr dirty="0" smtClean="0"/>
              <a:t>FIND</a:t>
            </a:r>
            <a:r>
              <a:rPr lang="en-US" dirty="0" smtClean="0"/>
              <a:t> </a:t>
            </a:r>
            <a:r>
              <a:rPr dirty="0" smtClean="0"/>
              <a:t>BALANCE</a:t>
            </a:r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12183262" y="4444365"/>
            <a:ext cx="1511935" cy="1511935"/>
          </a:xfrm>
          <a:custGeom>
            <a:avLst/>
            <a:gdLst/>
            <a:ahLst/>
            <a:cxnLst/>
            <a:rect l="l" t="t" r="r" b="b"/>
            <a:pathLst>
              <a:path w="1511934" h="1511935">
                <a:moveTo>
                  <a:pt x="0" y="1511401"/>
                </a:moveTo>
                <a:lnTo>
                  <a:pt x="1511401" y="1511401"/>
                </a:lnTo>
                <a:lnTo>
                  <a:pt x="1511401" y="0"/>
                </a:lnTo>
                <a:lnTo>
                  <a:pt x="0" y="0"/>
                </a:lnTo>
                <a:lnTo>
                  <a:pt x="0" y="1511401"/>
                </a:lnTo>
                <a:close/>
              </a:path>
            </a:pathLst>
          </a:custGeom>
          <a:ln w="9668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0286174" y="4444365"/>
            <a:ext cx="1511935" cy="1511935"/>
          </a:xfrm>
          <a:custGeom>
            <a:avLst/>
            <a:gdLst/>
            <a:ahLst/>
            <a:cxnLst/>
            <a:rect l="l" t="t" r="r" b="b"/>
            <a:pathLst>
              <a:path w="1511934" h="1511935">
                <a:moveTo>
                  <a:pt x="0" y="1511401"/>
                </a:moveTo>
                <a:lnTo>
                  <a:pt x="1511401" y="1511401"/>
                </a:lnTo>
                <a:lnTo>
                  <a:pt x="1511401" y="0"/>
                </a:lnTo>
                <a:lnTo>
                  <a:pt x="0" y="0"/>
                </a:lnTo>
                <a:lnTo>
                  <a:pt x="0" y="1511401"/>
                </a:lnTo>
                <a:close/>
              </a:path>
            </a:pathLst>
          </a:custGeom>
          <a:ln w="9668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8346338" y="4444365"/>
            <a:ext cx="1511935" cy="1511935"/>
          </a:xfrm>
          <a:custGeom>
            <a:avLst/>
            <a:gdLst/>
            <a:ahLst/>
            <a:cxnLst/>
            <a:rect l="l" t="t" r="r" b="b"/>
            <a:pathLst>
              <a:path w="1511934" h="1511935">
                <a:moveTo>
                  <a:pt x="0" y="1511401"/>
                </a:moveTo>
                <a:lnTo>
                  <a:pt x="1511401" y="1511401"/>
                </a:lnTo>
                <a:lnTo>
                  <a:pt x="1511401" y="0"/>
                </a:lnTo>
                <a:lnTo>
                  <a:pt x="0" y="0"/>
                </a:lnTo>
                <a:lnTo>
                  <a:pt x="0" y="1511401"/>
                </a:lnTo>
                <a:close/>
              </a:path>
            </a:pathLst>
          </a:custGeom>
          <a:ln w="9668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6</a:t>
            </a:fld>
            <a:endParaRPr dirty="0">
              <a:solidFill>
                <a:srgbClr val="FF9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953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20001"/>
            <a:ext cx="14759990" cy="96186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883994" y="342697"/>
            <a:ext cx="6308256" cy="8248854"/>
          </a:xfrm>
          <a:custGeom>
            <a:avLst/>
            <a:gdLst/>
            <a:ahLst/>
            <a:cxnLst/>
            <a:rect l="l" t="t" r="r" b="b"/>
            <a:pathLst>
              <a:path w="6156325" h="8568055">
                <a:moveTo>
                  <a:pt x="0" y="8568004"/>
                </a:moveTo>
                <a:lnTo>
                  <a:pt x="6155994" y="8568004"/>
                </a:lnTo>
                <a:lnTo>
                  <a:pt x="6155994" y="0"/>
                </a:lnTo>
                <a:lnTo>
                  <a:pt x="0" y="0"/>
                </a:lnTo>
                <a:lnTo>
                  <a:pt x="0" y="8568004"/>
                </a:lnTo>
                <a:close/>
              </a:path>
            </a:pathLst>
          </a:custGeom>
          <a:solidFill>
            <a:srgbClr val="284642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7883994" y="359994"/>
            <a:ext cx="6517806" cy="7030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100" dirty="0">
              <a:latin typeface="Times"/>
              <a:cs typeface="Times"/>
            </a:endParaRPr>
          </a:p>
          <a:p>
            <a:pPr marL="404495">
              <a:lnSpc>
                <a:spcPct val="100000"/>
              </a:lnSpc>
            </a:pPr>
            <a:r>
              <a:rPr lang="en-US" sz="31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OPPORTUNITY </a:t>
            </a:r>
            <a:r>
              <a:rPr sz="3100" b="1" spc="-5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</a:t>
            </a:r>
            <a:r>
              <a:rPr sz="3100" b="1" spc="-8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3100" b="1" spc="-3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GROW</a:t>
            </a:r>
            <a:endParaRPr sz="31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633730">
              <a:lnSpc>
                <a:spcPct val="122600"/>
              </a:lnSpc>
              <a:spcBef>
                <a:spcPts val="2225"/>
              </a:spcBef>
            </a:pP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Christchurch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provide </a:t>
            </a:r>
            <a:r>
              <a:rPr sz="1700" spc="-3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everyone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with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</a:t>
            </a:r>
            <a:r>
              <a:rPr sz="1700" spc="-16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bright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future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driven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by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strong economic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core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agriculture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tourism,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health,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science,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innovation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</a:t>
            </a:r>
            <a:r>
              <a:rPr lang="en-US"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technology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sz="1700" spc="-5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education.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1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>
              <a:lnSpc>
                <a:spcPct val="100000"/>
              </a:lnSpc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People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sz="1700" spc="-4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have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access</a:t>
            </a:r>
            <a:r>
              <a:rPr sz="1700" spc="-1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to: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9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0865" indent="-166370">
              <a:lnSpc>
                <a:spcPct val="100000"/>
              </a:lnSpc>
              <a:buChar char="•"/>
              <a:tabLst>
                <a:tab pos="571500" algn="l"/>
              </a:tabLst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Meaningful</a:t>
            </a:r>
            <a:r>
              <a:rPr sz="1700" spc="-114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work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FFFFFF"/>
              </a:buClr>
              <a:buFont typeface="Gotham-Medium"/>
              <a:buChar char="•"/>
            </a:pPr>
            <a:endParaRPr sz="19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0865" indent="-166370">
              <a:lnSpc>
                <a:spcPct val="100000"/>
              </a:lnSpc>
              <a:buChar char="•"/>
              <a:tabLst>
                <a:tab pos="571500" algn="l"/>
              </a:tabLst>
            </a:pP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quality</a:t>
            </a:r>
            <a:r>
              <a:rPr sz="1700" spc="-114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education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FFFFFF"/>
              </a:buClr>
              <a:buFont typeface="Gotham-Medium"/>
              <a:buChar char="•"/>
            </a:pPr>
            <a:endParaRPr sz="19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0865" indent="-166370">
              <a:lnSpc>
                <a:spcPct val="100000"/>
              </a:lnSpc>
              <a:buChar char="•"/>
              <a:tabLst>
                <a:tab pos="571500" algn="l"/>
              </a:tabLst>
            </a:pP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State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art</a:t>
            </a:r>
            <a:r>
              <a:rPr sz="1700" spc="-14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healthcare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FFFFFF"/>
              </a:buClr>
              <a:buFont typeface="Gotham-Medium"/>
              <a:buChar char="•"/>
            </a:pPr>
            <a:endParaRPr sz="19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0865" indent="-166370">
              <a:lnSpc>
                <a:spcPct val="100000"/>
              </a:lnSpc>
              <a:buChar char="•"/>
              <a:tabLst>
                <a:tab pos="571500" algn="l"/>
              </a:tabLst>
            </a:pP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Affordable</a:t>
            </a:r>
            <a:r>
              <a:rPr sz="1700" spc="-1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housing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FFFFFF"/>
              </a:buClr>
              <a:buFont typeface="Gotham-Medium"/>
              <a:buChar char="•"/>
            </a:pPr>
            <a:endParaRPr sz="19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0865" indent="-166370">
              <a:lnSpc>
                <a:spcPct val="100000"/>
              </a:lnSpc>
              <a:buChar char="•"/>
              <a:tabLst>
                <a:tab pos="571500" algn="l"/>
              </a:tabLst>
            </a:pP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Strong</a:t>
            </a:r>
            <a:r>
              <a:rPr sz="1700" spc="-9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communities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902969">
              <a:lnSpc>
                <a:spcPct val="122600"/>
              </a:lnSpc>
            </a:pP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Our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culture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sz="1700" spc="-3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grow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from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people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having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freedom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try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new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things,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collaborate</a:t>
            </a:r>
            <a:r>
              <a:rPr lang="en-US"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with</a:t>
            </a:r>
            <a:r>
              <a:rPr sz="1700" spc="-13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others.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289000" y="7774152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4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7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20013"/>
            <a:ext cx="14760003" cy="96119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863993" y="359994"/>
            <a:ext cx="6108307" cy="9661525"/>
          </a:xfrm>
          <a:custGeom>
            <a:avLst/>
            <a:gdLst/>
            <a:ahLst/>
            <a:cxnLst/>
            <a:rect l="l" t="t" r="r" b="b"/>
            <a:pathLst>
              <a:path w="6426200" h="9661525">
                <a:moveTo>
                  <a:pt x="0" y="9661093"/>
                </a:moveTo>
                <a:lnTo>
                  <a:pt x="6425996" y="9661093"/>
                </a:lnTo>
                <a:lnTo>
                  <a:pt x="6425996" y="0"/>
                </a:lnTo>
                <a:lnTo>
                  <a:pt x="0" y="0"/>
                </a:lnTo>
                <a:lnTo>
                  <a:pt x="0" y="9661093"/>
                </a:lnTo>
                <a:close/>
              </a:path>
            </a:pathLst>
          </a:custGeom>
          <a:solidFill>
            <a:srgbClr val="41AD49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863993" y="359994"/>
            <a:ext cx="6426200" cy="8438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en-NZ" sz="3100" dirty="0">
              <a:latin typeface="Times"/>
              <a:cs typeface="Times"/>
            </a:endParaRPr>
          </a:p>
          <a:p>
            <a:pPr>
              <a:lnSpc>
                <a:spcPct val="100000"/>
              </a:lnSpc>
            </a:pPr>
            <a:endParaRPr sz="3100" dirty="0">
              <a:latin typeface="Times"/>
              <a:cs typeface="Times"/>
            </a:endParaRPr>
          </a:p>
          <a:p>
            <a:pPr marL="404495">
              <a:lnSpc>
                <a:spcPct val="100000"/>
              </a:lnSpc>
            </a:pPr>
            <a:r>
              <a:rPr lang="en-US" sz="31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OPPORTUNITY </a:t>
            </a:r>
            <a:r>
              <a:rPr sz="3100" b="1" spc="-5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</a:t>
            </a:r>
            <a:r>
              <a:rPr sz="3100" b="1" spc="-9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3100" b="1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CONNECT</a:t>
            </a:r>
            <a:endParaRPr sz="31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810260">
              <a:lnSpc>
                <a:spcPct val="122600"/>
              </a:lnSpc>
              <a:spcBef>
                <a:spcPts val="2475"/>
              </a:spcBef>
            </a:pPr>
            <a:r>
              <a:rPr sz="1700" spc="-6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will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carry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forward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Cantabrian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community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spirit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that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was strengthened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during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earthquakes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that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vibrant, inclusive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diverse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Enhancing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vitality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wellbeing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all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–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notion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manaakitanga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–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respect</a:t>
            </a:r>
            <a:r>
              <a:rPr sz="1700" spc="-229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look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after</a:t>
            </a:r>
            <a:r>
              <a:rPr sz="1700" spc="-1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people.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1004569">
              <a:lnSpc>
                <a:spcPct val="122600"/>
              </a:lnSpc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People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lifeblood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energy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sz="1700" spc="-19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4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city</a:t>
            </a:r>
            <a:r>
              <a:rPr sz="1700" spc="-4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</a:t>
            </a:r>
            <a:r>
              <a:rPr lang="en-US" sz="1700" spc="-4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enabling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</a:t>
            </a:r>
            <a:r>
              <a:rPr sz="1700" spc="-3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innovate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sz="1700" spc="-114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collaborate.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942975">
              <a:lnSpc>
                <a:spcPct val="122600"/>
              </a:lnSpc>
            </a:pPr>
            <a:r>
              <a:rPr sz="1700" spc="-6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are outwardly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focused,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well 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connected</a:t>
            </a:r>
            <a:r>
              <a:rPr lang="en-US"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rest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country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the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world,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able</a:t>
            </a:r>
            <a:r>
              <a:rPr sz="1700" spc="-19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connect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communities </a:t>
            </a:r>
            <a:r>
              <a:rPr sz="1700" spc="-1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interest, </a:t>
            </a:r>
            <a:r>
              <a:rPr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expertise</a:t>
            </a:r>
            <a:r>
              <a:rPr lang="en-US" sz="1700" spc="-3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sz="1700" spc="-1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innovation.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948690">
              <a:lnSpc>
                <a:spcPct val="122600"/>
              </a:lnSpc>
            </a:pP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Being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connected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means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having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vibrant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social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arts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cultural scene; </a:t>
            </a:r>
            <a:r>
              <a:rPr sz="17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metro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sports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facility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;</a:t>
            </a:r>
            <a:r>
              <a:rPr lang="en-US"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appropriately sized,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multi-use</a:t>
            </a:r>
            <a:r>
              <a:rPr sz="1700" spc="-8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stadium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04495" marR="1064895">
              <a:lnSpc>
                <a:spcPct val="122600"/>
              </a:lnSpc>
            </a:pP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convention centre.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These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enliven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city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1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</a:t>
            </a:r>
            <a:r>
              <a:rPr sz="1700" spc="-3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provide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opportunities for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all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residents </a:t>
            </a:r>
            <a:r>
              <a:rPr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lang="en-US" sz="1700" spc="-20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5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visitors </a:t>
            </a:r>
            <a:r>
              <a:rPr sz="1700" spc="-2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prosper </a:t>
            </a:r>
            <a:r>
              <a:rPr sz="1700" spc="-15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sz="1700" spc="-9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engage.</a:t>
            </a:r>
            <a:endParaRPr sz="17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68999" y="9189537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5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8</a:t>
            </a:fld>
            <a:endParaRPr dirty="0">
              <a:solidFill>
                <a:srgbClr val="FF965A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99998"/>
            <a:ext cx="14760003" cy="93870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91997" y="360007"/>
            <a:ext cx="5975985" cy="5634355"/>
          </a:xfrm>
          <a:custGeom>
            <a:avLst/>
            <a:gdLst/>
            <a:ahLst/>
            <a:cxnLst/>
            <a:rect l="l" t="t" r="r" b="b"/>
            <a:pathLst>
              <a:path w="5975984" h="5634355">
                <a:moveTo>
                  <a:pt x="0" y="5633999"/>
                </a:moveTo>
                <a:lnTo>
                  <a:pt x="5975997" y="5633999"/>
                </a:lnTo>
                <a:lnTo>
                  <a:pt x="5975997" y="0"/>
                </a:lnTo>
                <a:lnTo>
                  <a:pt x="0" y="0"/>
                </a:lnTo>
                <a:lnTo>
                  <a:pt x="0" y="5633999"/>
                </a:lnTo>
                <a:close/>
              </a:path>
            </a:pathLst>
          </a:custGeom>
          <a:solidFill>
            <a:srgbClr val="FF9DA6">
              <a:alpha val="74902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791997" y="360007"/>
            <a:ext cx="5975985" cy="4539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300" dirty="0">
              <a:latin typeface="Times"/>
              <a:cs typeface="Times"/>
            </a:endParaRPr>
          </a:p>
          <a:p>
            <a:pPr marL="404495" marR="591185">
              <a:tabLst>
                <a:tab pos="1708150" algn="l"/>
                <a:tab pos="1964055" algn="l"/>
                <a:tab pos="3313429" algn="l"/>
                <a:tab pos="3459479" algn="l"/>
              </a:tabLst>
            </a:pPr>
            <a:r>
              <a:rPr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</a:t>
            </a:r>
            <a:r>
              <a:rPr lang="en-NZ"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CITY</a:t>
            </a:r>
            <a:r>
              <a:rPr lang="en-NZ"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IS </a:t>
            </a:r>
            <a:r>
              <a:rPr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CONNECTED</a:t>
            </a:r>
            <a:r>
              <a:rPr lang="en-US"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BECAUSE</a:t>
            </a:r>
            <a:r>
              <a:rPr lang="en-NZ"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OF</a:t>
            </a:r>
            <a:r>
              <a:rPr lang="en-NZ"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en-NZ"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ITS</a:t>
            </a:r>
            <a:r>
              <a:rPr lang="en-NZ"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SIZE, HEART</a:t>
            </a:r>
            <a:r>
              <a:rPr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</a:t>
            </a:r>
            <a:r>
              <a:rPr lang="en-US"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HISTORY</a:t>
            </a:r>
            <a:r>
              <a:rPr lang="en-NZ"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</a:t>
            </a:r>
            <a:r>
              <a:rPr lang="en-US"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sz="42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AMENITIES</a:t>
            </a:r>
            <a:r>
              <a:rPr sz="42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</a:p>
        </p:txBody>
      </p:sp>
      <p:sp>
        <p:nvSpPr>
          <p:cNvPr id="5" name="object 5"/>
          <p:cNvSpPr/>
          <p:nvPr/>
        </p:nvSpPr>
        <p:spPr>
          <a:xfrm>
            <a:off x="1238250" y="5269804"/>
            <a:ext cx="972185" cy="0"/>
          </a:xfrm>
          <a:custGeom>
            <a:avLst/>
            <a:gdLst/>
            <a:ahLst/>
            <a:cxnLst/>
            <a:rect l="l" t="t" r="r" b="b"/>
            <a:pathLst>
              <a:path w="972185">
                <a:moveTo>
                  <a:pt x="0" y="0"/>
                </a:moveTo>
                <a:lnTo>
                  <a:pt x="971994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15" dirty="0"/>
              <a:t>Christchurch </a:t>
            </a:r>
            <a:r>
              <a:rPr spc="-10" dirty="0"/>
              <a:t>Story</a:t>
            </a:r>
            <a:r>
              <a:rPr spc="-60" dirty="0"/>
              <a:t> </a:t>
            </a:r>
            <a:fld id="{81D60167-4931-47E6-BA6A-407CBD079E47}" type="slidenum">
              <a:rPr dirty="0">
                <a:solidFill>
                  <a:srgbClr val="FF965A"/>
                </a:solidFill>
              </a:rPr>
              <a:t>9</a:t>
            </a:fld>
            <a:endParaRPr dirty="0">
              <a:solidFill>
                <a:srgbClr val="FF9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1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1880</TotalTime>
  <Words>1158</Words>
  <Application>Microsoft Macintosh PowerPoint</Application>
  <PresentationFormat>Custom</PresentationFormat>
  <Paragraphs>152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Calibri</vt:lpstr>
      <vt:lpstr>Georgia</vt:lpstr>
      <vt:lpstr>Gotham-Bold</vt:lpstr>
      <vt:lpstr>Gotham-Medium</vt:lpstr>
      <vt:lpstr>GothamBook</vt:lpstr>
      <vt:lpstr>Helvetica</vt:lpstr>
      <vt:lpstr>Helvetica Neue</vt:lpstr>
      <vt:lpstr>MrsEavesItalic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ARE MAKING CHRISTCHURCH THE GREATEST CITY ON THE PLANET TO BE A KIWI, TO LIVE THE KIWI DREAM.</vt:lpstr>
      <vt:lpstr>PowerPoint Presentation</vt:lpstr>
      <vt:lpstr>PowerPoint Presentation</vt:lpstr>
      <vt:lpstr>PowerPoint Presentation</vt:lpstr>
      <vt:lpstr>PowerPoint Presentation</vt:lpstr>
      <vt:lpstr>  IN THE FUTURE</vt:lpstr>
      <vt:lpstr>PowerPoint Presentation</vt:lpstr>
      <vt:lpstr> TO BE A KIWI</vt:lpstr>
      <vt:lpstr>  TO LIVE THE KIWI DREAM</vt:lpstr>
      <vt:lpstr>  THAN CHRISTCHURCH</vt:lpstr>
      <vt:lpstr>CHRISTCHURCH IN 2016</vt:lpstr>
      <vt:lpstr>OPPORTUNITY TO GROW: EDUCATION</vt:lpstr>
      <vt:lpstr>OPPORTUNITY TO GROW: THE ECONOMY</vt:lpstr>
      <vt:lpstr>OPPORTUNITY TO CONNECT: INTERNATIONALLY AND LOCALLY</vt:lpstr>
      <vt:lpstr>OPPORTUNITY TO FIND BALANCE:  ThE CITY IN A GARDEN</vt:lpstr>
      <vt:lpstr>ADD YOUR CONTENT HERE</vt:lpstr>
      <vt:lpstr>EXAMPLES OF IMAGES AND QUOTES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</dc:creator>
  <cp:lastModifiedBy>andrew larkin</cp:lastModifiedBy>
  <cp:revision>137</cp:revision>
  <cp:lastPrinted>2016-07-05T01:52:03Z</cp:lastPrinted>
  <dcterms:created xsi:type="dcterms:W3CDTF">2016-06-24T13:32:29Z</dcterms:created>
  <dcterms:modified xsi:type="dcterms:W3CDTF">2016-07-07T23:21:56Z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2016-06-24T00:00:00Z</vt:filetime>
  </property>
  <property fmtid="{D5CDD505-2E9C-101B-9397-08002B2CF9AE}" pid="3" name="Creator">
    <vt:lpwstr>Adobe InDesign CC 2015 (Macintosh)</vt:lpwstr>
  </property>
  <property fmtid="{D5CDD505-2E9C-101B-9397-08002B2CF9AE}" pid="4" name="LastSaved">
    <vt:filetime>2016-06-24T00:00:00Z</vt:filetime>
  </property>
</Properties>
</file>